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44" r:id="rId3"/>
    <p:sldId id="855" r:id="rId4"/>
    <p:sldId id="856" r:id="rId5"/>
    <p:sldId id="857" r:id="rId6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orient="horz" pos="4244">
          <p15:clr>
            <a:srgbClr val="A4A3A4"/>
          </p15:clr>
        </p15:guide>
        <p15:guide id="3" orient="horz" pos="908">
          <p15:clr>
            <a:srgbClr val="A4A3A4"/>
          </p15:clr>
        </p15:guide>
        <p15:guide id="4" orient="horz" pos="702">
          <p15:clr>
            <a:srgbClr val="A4A3A4"/>
          </p15:clr>
        </p15:guide>
        <p15:guide id="5" pos="2880">
          <p15:clr>
            <a:srgbClr val="A4A3A4"/>
          </p15:clr>
        </p15:guide>
        <p15:guide id="6" pos="48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46E"/>
    <a:srgbClr val="FFCC66"/>
    <a:srgbClr val="F2B0E5"/>
    <a:srgbClr val="E561CC"/>
    <a:srgbClr val="DC2CBA"/>
    <a:srgbClr val="007E2D"/>
    <a:srgbClr val="2656A4"/>
    <a:srgbClr val="FF6600"/>
    <a:srgbClr val="99CCFF"/>
    <a:srgbClr val="C5E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9988" autoAdjust="0"/>
  </p:normalViewPr>
  <p:slideViewPr>
    <p:cSldViewPr snapToGrid="0">
      <p:cViewPr varScale="1">
        <p:scale>
          <a:sx n="60" d="100"/>
          <a:sy n="60" d="100"/>
        </p:scale>
        <p:origin x="1432" y="44"/>
      </p:cViewPr>
      <p:guideLst>
        <p:guide orient="horz" pos="2161"/>
        <p:guide orient="horz" pos="4244"/>
        <p:guide orient="horz" pos="908"/>
        <p:guide orient="horz" pos="702"/>
        <p:guide pos="2880"/>
        <p:guide pos="4813"/>
      </p:guideLst>
    </p:cSldViewPr>
  </p:slideViewPr>
  <p:outlineViewPr>
    <p:cViewPr>
      <p:scale>
        <a:sx n="33" d="100"/>
        <a:sy n="33" d="100"/>
      </p:scale>
      <p:origin x="48" y="2182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5293" cy="49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5" rIns="95553" bIns="47775" numCol="1" anchor="t" anchorCtr="0" compatLnSpc="1">
            <a:prstTxWarp prst="textNoShape">
              <a:avLst/>
            </a:prstTxWarp>
          </a:bodyPr>
          <a:lstStyle>
            <a:lvl1pPr defTabSz="956136">
              <a:defRPr sz="1300"/>
            </a:lvl1pPr>
          </a:lstStyle>
          <a:p>
            <a:endParaRPr lang="de-DE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2"/>
            <a:ext cx="2945293" cy="49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5" rIns="95553" bIns="47775" numCol="1" anchor="t" anchorCtr="0" compatLnSpc="1">
            <a:prstTxWarp prst="textNoShape">
              <a:avLst/>
            </a:prstTxWarp>
          </a:bodyPr>
          <a:lstStyle>
            <a:lvl1pPr algn="r" defTabSz="956136">
              <a:defRPr sz="1300"/>
            </a:lvl1pPr>
          </a:lstStyle>
          <a:p>
            <a:endParaRPr lang="de-DE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9"/>
            <a:ext cx="2945293" cy="49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5" rIns="95553" bIns="47775" numCol="1" anchor="b" anchorCtr="0" compatLnSpc="1">
            <a:prstTxWarp prst="textNoShape">
              <a:avLst/>
            </a:prstTxWarp>
          </a:bodyPr>
          <a:lstStyle>
            <a:lvl1pPr defTabSz="956136">
              <a:defRPr sz="1300"/>
            </a:lvl1pPr>
          </a:lstStyle>
          <a:p>
            <a:endParaRPr lang="de-DE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9"/>
            <a:ext cx="2945293" cy="49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5" rIns="95553" bIns="47775" numCol="1" anchor="b" anchorCtr="0" compatLnSpc="1">
            <a:prstTxWarp prst="textNoShape">
              <a:avLst/>
            </a:prstTxWarp>
          </a:bodyPr>
          <a:lstStyle>
            <a:lvl1pPr algn="r" defTabSz="956136">
              <a:defRPr sz="1300"/>
            </a:lvl1pPr>
          </a:lstStyle>
          <a:p>
            <a:fld id="{CCA71174-BFB2-4203-A20C-2F49E18DCFE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483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293" cy="496961"/>
          </a:xfrm>
          <a:prstGeom prst="rect">
            <a:avLst/>
          </a:prstGeom>
        </p:spPr>
        <p:txBody>
          <a:bodyPr vert="horz" lIns="90433" tIns="45216" rIns="90433" bIns="4521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816" y="2"/>
            <a:ext cx="2945293" cy="496961"/>
          </a:xfrm>
          <a:prstGeom prst="rect">
            <a:avLst/>
          </a:prstGeom>
        </p:spPr>
        <p:txBody>
          <a:bodyPr vert="horz" lIns="90433" tIns="45216" rIns="90433" bIns="45216" rtlCol="0"/>
          <a:lstStyle>
            <a:lvl1pPr algn="r">
              <a:defRPr sz="1200"/>
            </a:lvl1pPr>
          </a:lstStyle>
          <a:p>
            <a:fld id="{C14B69D3-33A5-4327-8E1D-CF706B419433}" type="datetimeFigureOut">
              <a:rPr lang="de-DE" smtClean="0"/>
              <a:pPr/>
              <a:t>16.08.2024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3" tIns="45216" rIns="90433" bIns="4521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6" y="4714841"/>
            <a:ext cx="5437827" cy="4467931"/>
          </a:xfrm>
          <a:prstGeom prst="rect">
            <a:avLst/>
          </a:prstGeom>
        </p:spPr>
        <p:txBody>
          <a:bodyPr vert="horz" lIns="90433" tIns="45216" rIns="90433" bIns="4521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107"/>
            <a:ext cx="2945293" cy="496961"/>
          </a:xfrm>
          <a:prstGeom prst="rect">
            <a:avLst/>
          </a:prstGeom>
        </p:spPr>
        <p:txBody>
          <a:bodyPr vert="horz" lIns="90433" tIns="45216" rIns="90433" bIns="452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816" y="9428107"/>
            <a:ext cx="2945293" cy="496961"/>
          </a:xfrm>
          <a:prstGeom prst="rect">
            <a:avLst/>
          </a:prstGeom>
        </p:spPr>
        <p:txBody>
          <a:bodyPr vert="horz" lIns="90433" tIns="45216" rIns="90433" bIns="45216" rtlCol="0" anchor="b"/>
          <a:lstStyle>
            <a:lvl1pPr algn="r">
              <a:defRPr sz="1200"/>
            </a:lvl1pPr>
          </a:lstStyle>
          <a:p>
            <a:fld id="{D4584C97-3283-4832-BF0D-3CC8431F6C9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136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2058" descr="P:\SCAN\_wappen\pixel\p_wappen_sw600_vereinfacht.t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713" y="217488"/>
            <a:ext cx="1057275" cy="663575"/>
          </a:xfrm>
          <a:prstGeom prst="rect">
            <a:avLst/>
          </a:prstGeom>
          <a:noFill/>
        </p:spPr>
      </p:pic>
      <p:pic>
        <p:nvPicPr>
          <p:cNvPr id="5131" name="Picture 2059" descr="P:\SCAN\_wappen\pixel\p_wappen_4c.t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7853363" y="223838"/>
            <a:ext cx="1057275" cy="639762"/>
          </a:xfrm>
          <a:prstGeom prst="rect">
            <a:avLst/>
          </a:prstGeom>
          <a:noFill/>
        </p:spPr>
      </p:pic>
      <p:sp>
        <p:nvSpPr>
          <p:cNvPr id="5127" name="Rectangle 2055"/>
          <p:cNvSpPr>
            <a:spLocks noChangeArrowheads="1"/>
          </p:cNvSpPr>
          <p:nvPr/>
        </p:nvSpPr>
        <p:spPr bwMode="auto">
          <a:xfrm>
            <a:off x="1684751" y="357188"/>
            <a:ext cx="594794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eaLnBrk="0" hangingPunct="0">
              <a:lnSpc>
                <a:spcPct val="90000"/>
              </a:lnSpc>
            </a:pPr>
            <a:r>
              <a:rPr lang="de-DE" sz="2000" dirty="0">
                <a:solidFill>
                  <a:srgbClr val="0093DD"/>
                </a:solidFill>
              </a:rPr>
              <a:t>Bayerisches Staatsministerium für</a:t>
            </a:r>
          </a:p>
          <a:p>
            <a:pPr algn="r" eaLnBrk="0" hangingPunct="0">
              <a:lnSpc>
                <a:spcPct val="90000"/>
              </a:lnSpc>
            </a:pPr>
            <a:r>
              <a:rPr lang="de-DE" sz="2000" dirty="0">
                <a:solidFill>
                  <a:srgbClr val="0093DD"/>
                </a:solidFill>
              </a:rPr>
              <a:t>Ernährung, Landwirtschaft, Forsten und Tourismus</a:t>
            </a:r>
            <a:endParaRPr lang="de-DE" sz="2000" i="1" dirty="0"/>
          </a:p>
        </p:txBody>
      </p:sp>
      <p:sp>
        <p:nvSpPr>
          <p:cNvPr id="5132" name="AutoShape 2060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7948613" y="390525"/>
            <a:ext cx="869950" cy="334963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65338" cy="34131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31800" y="609600"/>
            <a:ext cx="6045200" cy="34131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1800" y="1447800"/>
            <a:ext cx="4054475" cy="257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447800"/>
            <a:ext cx="4056063" cy="2574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Line 22"/>
          <p:cNvSpPr>
            <a:spLocks noChangeShapeType="1"/>
          </p:cNvSpPr>
          <p:nvPr/>
        </p:nvSpPr>
        <p:spPr bwMode="black">
          <a:xfrm>
            <a:off x="0" y="6380163"/>
            <a:ext cx="9144000" cy="0"/>
          </a:xfrm>
          <a:prstGeom prst="line">
            <a:avLst/>
          </a:prstGeom>
          <a:noFill/>
          <a:ln w="9525">
            <a:solidFill>
              <a:srgbClr val="007E2D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609600"/>
            <a:ext cx="826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447800"/>
            <a:ext cx="8262938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517525" y="6570663"/>
            <a:ext cx="6937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000">
                <a:solidFill>
                  <a:srgbClr val="007E2D"/>
                </a:solidFill>
              </a:rPr>
              <a:t>Folie </a:t>
            </a:r>
            <a:fld id="{92853B9F-9EED-43D2-9BEF-A71436D490B9}" type="slidenum">
              <a:rPr lang="de-DE" sz="1000">
                <a:solidFill>
                  <a:srgbClr val="007E2D"/>
                </a:solidFill>
              </a:rPr>
              <a:pPr>
                <a:spcBef>
                  <a:spcPct val="50000"/>
                </a:spcBef>
              </a:pPr>
              <a:t>‹Nr.›</a:t>
            </a:fld>
            <a:endParaRPr lang="de-DE" sz="1000">
              <a:solidFill>
                <a:srgbClr val="007E2D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6424099" y="6527800"/>
            <a:ext cx="2022990" cy="22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>
              <a:lnSpc>
                <a:spcPts val="900"/>
              </a:lnSpc>
            </a:pPr>
            <a:r>
              <a:rPr lang="de-DE" sz="700" dirty="0">
                <a:solidFill>
                  <a:srgbClr val="008CE7"/>
                </a:solidFill>
              </a:rPr>
              <a:t>Bayerisches Staatsministerium für</a:t>
            </a:r>
          </a:p>
          <a:p>
            <a:pPr algn="r" eaLnBrk="0" hangingPunct="0">
              <a:lnSpc>
                <a:spcPts val="900"/>
              </a:lnSpc>
            </a:pPr>
            <a:r>
              <a:rPr lang="de-DE" sz="700" dirty="0">
                <a:solidFill>
                  <a:srgbClr val="008CE7"/>
                </a:solidFill>
              </a:rPr>
              <a:t>Ernährung, Landwirtschaft, Forsten und Tourismus</a:t>
            </a:r>
            <a:endParaRPr lang="de-DE" sz="700" i="1" dirty="0">
              <a:solidFill>
                <a:srgbClr val="008CE7"/>
              </a:solidFill>
            </a:endParaRPr>
          </a:p>
        </p:txBody>
      </p:sp>
      <p:pic>
        <p:nvPicPr>
          <p:cNvPr id="1044" name="Picture 20" descr="P:\SCAN\_wappen\pixel\p_wappen_sw600_vereinfacht.ti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738" y="6437313"/>
            <a:ext cx="474662" cy="296862"/>
          </a:xfrm>
          <a:prstGeom prst="rect">
            <a:avLst/>
          </a:prstGeom>
          <a:noFill/>
        </p:spPr>
      </p:pic>
      <p:pic>
        <p:nvPicPr>
          <p:cNvPr id="1042" name="Picture 18" descr="P:\SCAN\_wappen\pixel\p_wappen_4c.ti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8566150" y="6442075"/>
            <a:ext cx="474663" cy="287338"/>
          </a:xfrm>
          <a:prstGeom prst="rect">
            <a:avLst/>
          </a:prstGeom>
          <a:noFill/>
        </p:spPr>
      </p:pic>
      <p:sp>
        <p:nvSpPr>
          <p:cNvPr id="1047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74050" y="0"/>
            <a:ext cx="869950" cy="334963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48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0"/>
            <a:ext cx="869950" cy="334963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E2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Font typeface="Webdings" pitchFamily="18" charset="2"/>
        <a:buChar char="4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E2D"/>
        </a:buClr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78173"/>
            <a:ext cx="7833816" cy="5779827"/>
          </a:xfrm>
          <a:prstGeom prst="rect">
            <a:avLst/>
          </a:prstGeom>
          <a:solidFill>
            <a:srgbClr val="C5E2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43552" y="1473957"/>
            <a:ext cx="7287905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r">
              <a:spcBef>
                <a:spcPts val="0"/>
              </a:spcBef>
            </a:pPr>
            <a:r>
              <a:rPr lang="de-DE" sz="3000" b="1" dirty="0">
                <a:solidFill>
                  <a:srgbClr val="2656A4"/>
                </a:solidFill>
              </a:rPr>
              <a:t>Digitalisierung der Förderung für Imker</a:t>
            </a:r>
            <a:br>
              <a:rPr lang="de-DE" sz="3000" b="1" dirty="0">
                <a:solidFill>
                  <a:srgbClr val="2656A4"/>
                </a:solidFill>
              </a:rPr>
            </a:br>
            <a:r>
              <a:rPr lang="de-DE" b="1" dirty="0">
                <a:solidFill>
                  <a:srgbClr val="2656A4"/>
                </a:solidFill>
              </a:rPr>
              <a:t>Maßnahme: Fortbildung für Imker durch Vereine</a:t>
            </a:r>
            <a:br>
              <a:rPr lang="de-DE" sz="3000" b="1" dirty="0">
                <a:solidFill>
                  <a:srgbClr val="2656A4"/>
                </a:solidFill>
              </a:rPr>
            </a:br>
            <a:endParaRPr lang="de-DE" sz="3000" b="1" dirty="0">
              <a:solidFill>
                <a:srgbClr val="2656A4"/>
              </a:solidFill>
            </a:endParaRPr>
          </a:p>
          <a:p>
            <a:pPr algn="r">
              <a:spcBef>
                <a:spcPts val="0"/>
              </a:spcBef>
            </a:pPr>
            <a:endParaRPr lang="de-DE" b="1" dirty="0"/>
          </a:p>
          <a:p>
            <a:pPr algn="r">
              <a:spcBef>
                <a:spcPts val="0"/>
              </a:spcBef>
            </a:pPr>
            <a:r>
              <a:rPr lang="de-DE" b="1" dirty="0"/>
              <a:t>Vortragsveranstaltung</a:t>
            </a:r>
            <a:br>
              <a:rPr lang="de-DE" b="1" dirty="0"/>
            </a:br>
            <a:r>
              <a:rPr lang="de-DE" dirty="0"/>
              <a:t>am 14.08.2024, online</a:t>
            </a:r>
          </a:p>
          <a:p>
            <a:pPr algn="r">
              <a:spcBef>
                <a:spcPts val="0"/>
              </a:spcBef>
            </a:pPr>
            <a:endParaRPr lang="de-DE" dirty="0"/>
          </a:p>
          <a:p>
            <a:pPr algn="r">
              <a:spcBef>
                <a:spcPts val="0"/>
              </a:spcBef>
            </a:pPr>
            <a:endParaRPr lang="de-DE" dirty="0"/>
          </a:p>
          <a:p>
            <a:pPr algn="r">
              <a:spcBef>
                <a:spcPts val="0"/>
              </a:spcBef>
            </a:pPr>
            <a:endParaRPr lang="de-DE" dirty="0"/>
          </a:p>
          <a:p>
            <a:pPr algn="r">
              <a:spcBef>
                <a:spcPts val="0"/>
              </a:spcBef>
            </a:pPr>
            <a:endParaRPr lang="de-DE" dirty="0"/>
          </a:p>
          <a:p>
            <a:pPr algn="r">
              <a:spcBef>
                <a:spcPts val="0"/>
              </a:spcBef>
            </a:pPr>
            <a:endParaRPr lang="de-DE" dirty="0"/>
          </a:p>
          <a:p>
            <a:pPr algn="r">
              <a:spcBef>
                <a:spcPts val="0"/>
              </a:spcBef>
            </a:pPr>
            <a:r>
              <a:rPr lang="de-DE" sz="2200" dirty="0"/>
              <a:t>StMELF, Referat L6 und P3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21618-D65D-343E-3903-E461172BE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21211"/>
            <a:ext cx="8262938" cy="45720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AA2CC6-4A93-AF65-3111-46892D4B4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31" y="1708052"/>
            <a:ext cx="8262938" cy="371178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DE" dirty="0"/>
              <a:t>Allgemeine Informationen zur </a:t>
            </a:r>
            <a:br>
              <a:rPr lang="de-DE" dirty="0"/>
            </a:br>
            <a:r>
              <a:rPr lang="de-DE" dirty="0"/>
              <a:t>Bienen-Förderung </a:t>
            </a:r>
            <a:br>
              <a:rPr lang="de-DE" dirty="0"/>
            </a:br>
            <a:r>
              <a:rPr lang="de-DE" dirty="0"/>
              <a:t>(Dr. Andreas Becker, L6, StMELF)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Spezielle Informationen zur Antragstellung bei der Förderung „Fortbildung für Imker durch Vereine“</a:t>
            </a:r>
            <a:br>
              <a:rPr lang="de-DE" dirty="0"/>
            </a:br>
            <a:r>
              <a:rPr lang="de-DE" dirty="0"/>
              <a:t>(Franziska Bauer, P3, StMELF)</a:t>
            </a:r>
          </a:p>
          <a:p>
            <a:pPr marL="457200" indent="-457200">
              <a:buFont typeface="+mj-lt"/>
              <a:buAutoNum type="arabicPeriod"/>
            </a:pP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/>
              <a:t>Beantwortung von Fragen</a:t>
            </a:r>
          </a:p>
        </p:txBody>
      </p:sp>
    </p:spTree>
    <p:extLst>
      <p:ext uri="{BB962C8B-B14F-4D97-AF65-F5344CB8AC3E}">
        <p14:creationId xmlns:p14="http://schemas.microsoft.com/office/powerpoint/2010/main" val="265327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081CC-8040-FEC3-A842-65D2FB3B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06548"/>
            <a:ext cx="8262938" cy="457200"/>
          </a:xfrm>
        </p:spPr>
        <p:txBody>
          <a:bodyPr/>
          <a:lstStyle/>
          <a:p>
            <a:r>
              <a:rPr lang="de-DE" dirty="0"/>
              <a:t>Diese Förderungen für Imker bietet das StMELF an: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7CE39E-A35E-FDB9-BD63-450476450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447800"/>
            <a:ext cx="8262938" cy="4672048"/>
          </a:xfrm>
        </p:spPr>
        <p:txBody>
          <a:bodyPr/>
          <a:lstStyle/>
          <a:p>
            <a:r>
              <a:rPr lang="de-DE" u="sng" dirty="0"/>
              <a:t>EU-kofinanzierte Förderungen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- Forschung</a:t>
            </a:r>
            <a:br>
              <a:rPr lang="de-DE" dirty="0"/>
            </a:br>
            <a:r>
              <a:rPr lang="de-DE" dirty="0"/>
              <a:t>- investive Maßnahmen</a:t>
            </a:r>
            <a:br>
              <a:rPr lang="de-DE" dirty="0"/>
            </a:br>
            <a:r>
              <a:rPr lang="de-DE" b="1" dirty="0"/>
              <a:t>- Fortbildung für Imker durch Vereine</a:t>
            </a:r>
          </a:p>
          <a:p>
            <a:r>
              <a:rPr lang="de-DE" u="sng" dirty="0"/>
              <a:t>Landesmaßnahmen</a:t>
            </a:r>
            <a:br>
              <a:rPr lang="de-DE" dirty="0"/>
            </a:br>
            <a:r>
              <a:rPr lang="de-DE" dirty="0"/>
              <a:t>- Öko-Imkern</a:t>
            </a:r>
            <a:br>
              <a:rPr lang="de-DE" dirty="0"/>
            </a:br>
            <a:r>
              <a:rPr lang="de-DE" dirty="0"/>
              <a:t>- Imkern an Schulen</a:t>
            </a:r>
            <a:br>
              <a:rPr lang="de-DE" dirty="0"/>
            </a:br>
            <a:r>
              <a:rPr lang="de-DE" dirty="0"/>
              <a:t>- Imkern auf Probe</a:t>
            </a:r>
            <a:br>
              <a:rPr lang="de-DE" dirty="0"/>
            </a:br>
            <a:r>
              <a:rPr lang="de-DE" dirty="0"/>
              <a:t>- Standbesuche</a:t>
            </a:r>
            <a:br>
              <a:rPr lang="de-DE" dirty="0"/>
            </a:br>
            <a:r>
              <a:rPr lang="de-DE" dirty="0"/>
              <a:t>- Belegstellen</a:t>
            </a:r>
          </a:p>
          <a:p>
            <a:r>
              <a:rPr lang="de-DE" b="1" dirty="0"/>
              <a:t>Bewilligung erfolgt durch: </a:t>
            </a:r>
            <a:br>
              <a:rPr lang="de-DE" b="1" dirty="0"/>
            </a:br>
            <a:r>
              <a:rPr lang="de-DE" b="1" dirty="0" err="1"/>
              <a:t>FüAK</a:t>
            </a:r>
            <a:r>
              <a:rPr lang="de-DE" b="1" dirty="0"/>
              <a:t>, Kompetenzzentrum Förderung, Marktredwitz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F34C73-4C24-C15F-6CEE-1F8B458E5DBE}"/>
              </a:ext>
            </a:extLst>
          </p:cNvPr>
          <p:cNvSpPr txBox="1"/>
          <p:nvPr/>
        </p:nvSpPr>
        <p:spPr>
          <a:xfrm>
            <a:off x="431800" y="411485"/>
            <a:ext cx="8262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1. Allgemeine Informationen zur Bienenförderung</a:t>
            </a:r>
          </a:p>
        </p:txBody>
      </p:sp>
    </p:spTree>
    <p:extLst>
      <p:ext uri="{BB962C8B-B14F-4D97-AF65-F5344CB8AC3E}">
        <p14:creationId xmlns:p14="http://schemas.microsoft.com/office/powerpoint/2010/main" val="46311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70B90-F4A2-942A-8704-863F3CBB0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62823"/>
            <a:ext cx="8262938" cy="457200"/>
          </a:xfrm>
        </p:spPr>
        <p:txBody>
          <a:bodyPr/>
          <a:lstStyle/>
          <a:p>
            <a:r>
              <a:rPr lang="de-DE" dirty="0"/>
              <a:t>Stand der Digitalisierung und der Antragstellung?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4EADCD-EEB1-E5E0-4A54-2019998AF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447800"/>
            <a:ext cx="8262938" cy="4967514"/>
          </a:xfrm>
        </p:spPr>
        <p:txBody>
          <a:bodyPr/>
          <a:lstStyle/>
          <a:p>
            <a:r>
              <a:rPr lang="de-DE" dirty="0"/>
              <a:t>Investive Maßnahmen:</a:t>
            </a:r>
            <a:br>
              <a:rPr lang="de-DE" dirty="0"/>
            </a:br>
            <a:r>
              <a:rPr lang="de-DE" dirty="0"/>
              <a:t>- in 2024 erfolgte die erste digitale Antragstellung</a:t>
            </a:r>
            <a:br>
              <a:rPr lang="de-DE" dirty="0"/>
            </a:br>
            <a:r>
              <a:rPr lang="de-DE" dirty="0"/>
              <a:t>- aktueller Stand: </a:t>
            </a:r>
            <a:br>
              <a:rPr lang="de-DE" dirty="0"/>
            </a:br>
            <a:r>
              <a:rPr lang="de-DE" dirty="0"/>
              <a:t>   * über 800 Anträge (in 2023: über 600 Anträge)</a:t>
            </a:r>
            <a:br>
              <a:rPr lang="de-DE" dirty="0"/>
            </a:br>
            <a:r>
              <a:rPr lang="de-DE" dirty="0"/>
              <a:t>   * ca. 850.000 € Fördersumme (in 2023: 340.000 €)</a:t>
            </a:r>
            <a:br>
              <a:rPr lang="de-DE" dirty="0"/>
            </a:br>
            <a:r>
              <a:rPr lang="de-DE" dirty="0"/>
              <a:t>   * eventuell muss der </a:t>
            </a:r>
            <a:r>
              <a:rPr lang="de-DE"/>
              <a:t>max. Fördersatz </a:t>
            </a:r>
            <a:r>
              <a:rPr lang="de-DE" dirty="0"/>
              <a:t>(40%) </a:t>
            </a:r>
            <a:br>
              <a:rPr lang="de-DE" dirty="0"/>
            </a:br>
            <a:r>
              <a:rPr lang="de-DE" dirty="0"/>
              <a:t>     abgesenkt werden</a:t>
            </a:r>
          </a:p>
          <a:p>
            <a:r>
              <a:rPr lang="de-DE" dirty="0"/>
              <a:t>Fortbildung für Imker durch Vereine:</a:t>
            </a:r>
            <a:br>
              <a:rPr lang="de-DE" dirty="0"/>
            </a:br>
            <a:r>
              <a:rPr lang="de-DE" dirty="0"/>
              <a:t>- die Anträge für 2023/2024 kommen Anfang August zur  </a:t>
            </a:r>
            <a:br>
              <a:rPr lang="de-DE" dirty="0"/>
            </a:br>
            <a:r>
              <a:rPr lang="de-DE" dirty="0"/>
              <a:t>  Bewilligungsstelle, Auszahlung erfolgt voraussichtlich </a:t>
            </a:r>
            <a:br>
              <a:rPr lang="de-DE" dirty="0"/>
            </a:br>
            <a:r>
              <a:rPr lang="de-DE" dirty="0"/>
              <a:t>  Mitte Oktober</a:t>
            </a:r>
            <a:br>
              <a:rPr lang="de-DE" dirty="0"/>
            </a:br>
            <a:r>
              <a:rPr lang="de-DE" dirty="0"/>
              <a:t>- </a:t>
            </a:r>
            <a:r>
              <a:rPr lang="de-DE" b="1" dirty="0"/>
              <a:t>heute geht es um die Anträge 2024/2025</a:t>
            </a:r>
            <a:br>
              <a:rPr lang="de-DE" dirty="0"/>
            </a:br>
            <a:r>
              <a:rPr lang="de-DE" dirty="0"/>
              <a:t>  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8A9D0E0-BBC3-C4D2-2F6C-C8C03C4B7E88}"/>
              </a:ext>
            </a:extLst>
          </p:cNvPr>
          <p:cNvSpPr txBox="1"/>
          <p:nvPr/>
        </p:nvSpPr>
        <p:spPr>
          <a:xfrm>
            <a:off x="431800" y="411485"/>
            <a:ext cx="8262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1. Allgemeine Informationen zur Bienenförderung</a:t>
            </a:r>
          </a:p>
        </p:txBody>
      </p:sp>
    </p:spTree>
    <p:extLst>
      <p:ext uri="{BB962C8B-B14F-4D97-AF65-F5344CB8AC3E}">
        <p14:creationId xmlns:p14="http://schemas.microsoft.com/office/powerpoint/2010/main" val="79095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2D9511-5920-799A-7922-52655335B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34688"/>
            <a:ext cx="8262938" cy="457200"/>
          </a:xfrm>
        </p:spPr>
        <p:txBody>
          <a:bodyPr/>
          <a:lstStyle/>
          <a:p>
            <a:r>
              <a:rPr lang="de-DE" dirty="0"/>
              <a:t>Landesmaßnahmen – Stand der Digitalisierung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2DF010-848F-A905-530D-C3E0BE25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447799"/>
            <a:ext cx="8262938" cy="3268587"/>
          </a:xfrm>
        </p:spPr>
        <p:txBody>
          <a:bodyPr/>
          <a:lstStyle/>
          <a:p>
            <a:r>
              <a:rPr lang="de-DE" dirty="0"/>
              <a:t>Programmierungen für Belegstellen, Standbesuche und für Imkern auf Probe sind in Arbeit</a:t>
            </a:r>
          </a:p>
          <a:p>
            <a:r>
              <a:rPr lang="de-DE" dirty="0"/>
              <a:t>Abschluss voraussichtlich im Juni 2025</a:t>
            </a:r>
          </a:p>
          <a:p>
            <a:r>
              <a:rPr lang="de-DE" dirty="0"/>
              <a:t>wir informieren, sobald diese Maßnahmen digital beantragt werden können</a:t>
            </a:r>
          </a:p>
          <a:p>
            <a:r>
              <a:rPr lang="de-DE" dirty="0"/>
              <a:t>eventuell sind schon ab 01.11.2024 Förderanträge für Belegstellen, Standbesuche und für Imkern auf Probe möglich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6F85B9E-6B54-8132-1FB6-890625317B51}"/>
              </a:ext>
            </a:extLst>
          </p:cNvPr>
          <p:cNvSpPr txBox="1"/>
          <p:nvPr/>
        </p:nvSpPr>
        <p:spPr>
          <a:xfrm>
            <a:off x="431800" y="411485"/>
            <a:ext cx="8262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1. Allgemeine Informationen zur Bienenförderung</a:t>
            </a:r>
          </a:p>
        </p:txBody>
      </p:sp>
    </p:spTree>
    <p:extLst>
      <p:ext uri="{BB962C8B-B14F-4D97-AF65-F5344CB8AC3E}">
        <p14:creationId xmlns:p14="http://schemas.microsoft.com/office/powerpoint/2010/main" val="1288438255"/>
      </p:ext>
    </p:extLst>
  </p:cSld>
  <p:clrMapOvr>
    <a:masterClrMapping/>
  </p:clrMapOvr>
</p:sld>
</file>

<file path=ppt/theme/theme1.xml><?xml version="1.0" encoding="utf-8"?>
<a:theme xmlns:a="http://schemas.openxmlformats.org/drawingml/2006/main" name="stmelf_quer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stmelf_quer</Template>
  <TotalTime>0</TotalTime>
  <Words>300</Words>
  <Application>Microsoft Office PowerPoint</Application>
  <PresentationFormat>Bildschirmpräsentation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Webdings</vt:lpstr>
      <vt:lpstr>Wingdings</vt:lpstr>
      <vt:lpstr>stmelf_quer</vt:lpstr>
      <vt:lpstr>PowerPoint-Präsentation</vt:lpstr>
      <vt:lpstr>Gliederung</vt:lpstr>
      <vt:lpstr>Diese Förderungen für Imker bietet das StMELF an:</vt:lpstr>
      <vt:lpstr>Stand der Digitalisierung und der Antragstellung?</vt:lpstr>
      <vt:lpstr>Landesmaßnahmen – Stand der Digitalisierung</vt:lpstr>
    </vt:vector>
  </TitlesOfParts>
  <Company>BayStMELF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Gröbmaier, Johann (StMELF)</dc:creator>
  <cp:lastModifiedBy>Eidelsburger, Eva Maria (StMELF)</cp:lastModifiedBy>
  <cp:revision>1227</cp:revision>
  <cp:lastPrinted>2014-01-22T15:20:22Z</cp:lastPrinted>
  <dcterms:created xsi:type="dcterms:W3CDTF">2012-10-25T13:34:59Z</dcterms:created>
  <dcterms:modified xsi:type="dcterms:W3CDTF">2024-08-16T14:00:50Z</dcterms:modified>
</cp:coreProperties>
</file>